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font" Target="fonts/Roboto-bold.fntdata"/><Relationship Id="rId12" Type="http://schemas.openxmlformats.org/officeDocument/2006/relationships/font" Target="fonts/Roboto-regular.fntdata"/><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85ce13a9d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85ce13a9d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tezosnftmarketplace.vercel.app/" TargetMode="External"/><Relationship Id="rId4" Type="http://schemas.openxmlformats.org/officeDocument/2006/relationships/image" Target="../media/image4.jp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1.png"/><Relationship Id="rId8"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Hack-7-Days</a:t>
            </a:r>
            <a:endParaRPr/>
          </a:p>
          <a:p>
            <a:pPr indent="0" lvl="0" marL="0" rtl="0" algn="l">
              <a:spcBef>
                <a:spcPts val="0"/>
              </a:spcBef>
              <a:spcAft>
                <a:spcPts val="0"/>
              </a:spcAft>
              <a:buNone/>
            </a:pPr>
            <a:r>
              <a:t/>
            </a:r>
            <a:endParaRPr/>
          </a:p>
        </p:txBody>
      </p:sp>
      <p:sp>
        <p:nvSpPr>
          <p:cNvPr id="229" name="Google Shape;229;p17"/>
          <p:cNvSpPr txBox="1"/>
          <p:nvPr/>
        </p:nvSpPr>
        <p:spPr>
          <a:xfrm>
            <a:off x="3615550" y="2274150"/>
            <a:ext cx="372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Guru Tegh Bahadur Institute of Technology</a:t>
            </a:r>
            <a:endParaRPr>
              <a:solidFill>
                <a:schemeClr val="lt1"/>
              </a:solidFill>
              <a:latin typeface="Lato"/>
              <a:ea typeface="Lato"/>
              <a:cs typeface="Lato"/>
              <a:sym typeface="Lato"/>
            </a:endParaRPr>
          </a:p>
        </p:txBody>
      </p:sp>
      <p:sp>
        <p:nvSpPr>
          <p:cNvPr id="230" name="Google Shape;230;p17"/>
          <p:cNvSpPr txBox="1"/>
          <p:nvPr/>
        </p:nvSpPr>
        <p:spPr>
          <a:xfrm>
            <a:off x="3537150" y="1421350"/>
            <a:ext cx="3109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lt1"/>
                </a:solidFill>
                <a:latin typeface="Lato"/>
                <a:ea typeface="Lato"/>
                <a:cs typeface="Lato"/>
                <a:sym typeface="Lato"/>
              </a:rPr>
              <a:t>Tezos India x GTBIT</a:t>
            </a:r>
            <a:endParaRPr sz="1500">
              <a:solidFill>
                <a:schemeClr val="lt1"/>
              </a:solidFill>
              <a:latin typeface="Lato"/>
              <a:ea typeface="Lato"/>
              <a:cs typeface="Lato"/>
              <a:sym typeface="Lato"/>
            </a:endParaRPr>
          </a:p>
        </p:txBody>
      </p:sp>
      <p:sp>
        <p:nvSpPr>
          <p:cNvPr id="231" name="Google Shape;231;p17"/>
          <p:cNvSpPr txBox="1"/>
          <p:nvPr/>
        </p:nvSpPr>
        <p:spPr>
          <a:xfrm>
            <a:off x="4832550" y="4494375"/>
            <a:ext cx="372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TEAM NAME : TECH TITANS</a:t>
            </a:r>
            <a:endParaRPr>
              <a:solidFill>
                <a:schemeClr val="lt1"/>
              </a:solidFill>
              <a:latin typeface="Lato"/>
              <a:ea typeface="Lato"/>
              <a:cs typeface="Lato"/>
              <a:sym typeface="Lato"/>
            </a:endParaRPr>
          </a:p>
        </p:txBody>
      </p:sp>
      <p:pic>
        <p:nvPicPr>
          <p:cNvPr id="232" name="Google Shape;232;p17"/>
          <p:cNvPicPr preferRelativeResize="0"/>
          <p:nvPr/>
        </p:nvPicPr>
        <p:blipFill>
          <a:blip r:embed="rId3">
            <a:alphaModFix/>
          </a:blip>
          <a:stretch>
            <a:fillRect/>
          </a:stretch>
        </p:blipFill>
        <p:spPr>
          <a:xfrm>
            <a:off x="5583284" y="148975"/>
            <a:ext cx="1071041" cy="1046700"/>
          </a:xfrm>
          <a:prstGeom prst="rect">
            <a:avLst/>
          </a:prstGeom>
          <a:noFill/>
          <a:ln>
            <a:noFill/>
          </a:ln>
        </p:spPr>
      </p:pic>
      <p:sp>
        <p:nvSpPr>
          <p:cNvPr id="233" name="Google Shape;233;p17"/>
          <p:cNvSpPr txBox="1"/>
          <p:nvPr/>
        </p:nvSpPr>
        <p:spPr>
          <a:xfrm>
            <a:off x="5064250" y="464575"/>
            <a:ext cx="348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500">
                <a:solidFill>
                  <a:schemeClr val="lt1"/>
                </a:solidFill>
                <a:latin typeface="Lato"/>
                <a:ea typeface="Lato"/>
                <a:cs typeface="Lato"/>
                <a:sym typeface="Lato"/>
              </a:rPr>
              <a:t>X</a:t>
            </a:r>
            <a:endParaRPr b="1" sz="1500">
              <a:solidFill>
                <a:schemeClr val="lt1"/>
              </a:solidFill>
              <a:latin typeface="Lato"/>
              <a:ea typeface="Lato"/>
              <a:cs typeface="Lato"/>
              <a:sym typeface="Lato"/>
            </a:endParaRPr>
          </a:p>
        </p:txBody>
      </p:sp>
      <p:pic>
        <p:nvPicPr>
          <p:cNvPr id="234" name="Google Shape;234;p17"/>
          <p:cNvPicPr preferRelativeResize="0"/>
          <p:nvPr/>
        </p:nvPicPr>
        <p:blipFill>
          <a:blip r:embed="rId4">
            <a:alphaModFix/>
          </a:blip>
          <a:stretch>
            <a:fillRect/>
          </a:stretch>
        </p:blipFill>
        <p:spPr>
          <a:xfrm>
            <a:off x="2489674" y="400390"/>
            <a:ext cx="2404450" cy="543867"/>
          </a:xfrm>
          <a:prstGeom prst="rect">
            <a:avLst/>
          </a:prstGeom>
          <a:noFill/>
          <a:ln>
            <a:noFill/>
          </a:ln>
        </p:spPr>
      </p:pic>
      <p:pic>
        <p:nvPicPr>
          <p:cNvPr id="235" name="Google Shape;235;p17"/>
          <p:cNvPicPr preferRelativeResize="0"/>
          <p:nvPr/>
        </p:nvPicPr>
        <p:blipFill>
          <a:blip r:embed="rId5">
            <a:alphaModFix/>
          </a:blip>
          <a:stretch>
            <a:fillRect/>
          </a:stretch>
        </p:blipFill>
        <p:spPr>
          <a:xfrm>
            <a:off x="4894117" y="3111650"/>
            <a:ext cx="2211984" cy="717400"/>
          </a:xfrm>
          <a:prstGeom prst="rect">
            <a:avLst/>
          </a:prstGeom>
          <a:noFill/>
          <a:ln>
            <a:noFill/>
          </a:ln>
        </p:spPr>
      </p:pic>
      <p:sp>
        <p:nvSpPr>
          <p:cNvPr id="236" name="Google Shape;236;p17"/>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1</a:t>
            </a:r>
            <a:endParaRPr b="1" sz="21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8"/>
          <p:cNvSpPr txBox="1"/>
          <p:nvPr>
            <p:ph type="title"/>
          </p:nvPr>
        </p:nvSpPr>
        <p:spPr>
          <a:xfrm>
            <a:off x="823850" y="1410663"/>
            <a:ext cx="6559800" cy="54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TEAM NAME: TECH TITANS</a:t>
            </a:r>
            <a:endParaRPr sz="2400"/>
          </a:p>
        </p:txBody>
      </p:sp>
      <p:sp>
        <p:nvSpPr>
          <p:cNvPr id="243" name="Google Shape;243;p18"/>
          <p:cNvSpPr txBox="1"/>
          <p:nvPr>
            <p:ph idx="1" type="body"/>
          </p:nvPr>
        </p:nvSpPr>
        <p:spPr>
          <a:xfrm>
            <a:off x="823850" y="1962312"/>
            <a:ext cx="4776000" cy="12189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SHASHWAT GUPTA</a:t>
            </a:r>
            <a:endParaRPr/>
          </a:p>
          <a:p>
            <a:pPr indent="-311150" lvl="0" marL="457200" rtl="0" algn="l">
              <a:spcBef>
                <a:spcPts val="0"/>
              </a:spcBef>
              <a:spcAft>
                <a:spcPts val="0"/>
              </a:spcAft>
              <a:buSzPts val="1300"/>
              <a:buChar char="●"/>
            </a:pPr>
            <a:r>
              <a:rPr lang="en-GB"/>
              <a:t>KUSHAGRA KAUSHIK</a:t>
            </a:r>
            <a:endParaRPr/>
          </a:p>
          <a:p>
            <a:pPr indent="-311150" lvl="0" marL="457200" rtl="0" algn="l">
              <a:spcBef>
                <a:spcPts val="0"/>
              </a:spcBef>
              <a:spcAft>
                <a:spcPts val="0"/>
              </a:spcAft>
              <a:buSzPts val="1300"/>
              <a:buChar char="●"/>
            </a:pPr>
            <a:r>
              <a:rPr lang="en-GB"/>
              <a:t>LAKSHYA MISHRA</a:t>
            </a:r>
            <a:endParaRPr/>
          </a:p>
          <a:p>
            <a:pPr indent="0" lvl="0" marL="457200" rtl="0" algn="l">
              <a:spcBef>
                <a:spcPts val="1600"/>
              </a:spcBef>
              <a:spcAft>
                <a:spcPts val="1600"/>
              </a:spcAft>
              <a:buNone/>
            </a:pPr>
            <a:r>
              <a:t/>
            </a:r>
            <a:endParaRPr/>
          </a:p>
        </p:txBody>
      </p:sp>
      <p:pic>
        <p:nvPicPr>
          <p:cNvPr id="244" name="Google Shape;244;p18"/>
          <p:cNvPicPr preferRelativeResize="0"/>
          <p:nvPr/>
        </p:nvPicPr>
        <p:blipFill>
          <a:blip r:embed="rId3">
            <a:alphaModFix/>
          </a:blip>
          <a:stretch>
            <a:fillRect/>
          </a:stretch>
        </p:blipFill>
        <p:spPr>
          <a:xfrm>
            <a:off x="-8" y="4426100"/>
            <a:ext cx="2211984" cy="717400"/>
          </a:xfrm>
          <a:prstGeom prst="rect">
            <a:avLst/>
          </a:prstGeom>
          <a:noFill/>
          <a:ln>
            <a:noFill/>
          </a:ln>
        </p:spPr>
      </p:pic>
      <p:pic>
        <p:nvPicPr>
          <p:cNvPr id="245" name="Google Shape;245;p18"/>
          <p:cNvPicPr preferRelativeResize="0"/>
          <p:nvPr/>
        </p:nvPicPr>
        <p:blipFill>
          <a:blip r:embed="rId4">
            <a:alphaModFix/>
          </a:blip>
          <a:stretch>
            <a:fillRect/>
          </a:stretch>
        </p:blipFill>
        <p:spPr>
          <a:xfrm>
            <a:off x="-1" y="-10"/>
            <a:ext cx="2404450" cy="543867"/>
          </a:xfrm>
          <a:prstGeom prst="rect">
            <a:avLst/>
          </a:prstGeom>
          <a:noFill/>
          <a:ln>
            <a:noFill/>
          </a:ln>
        </p:spPr>
      </p:pic>
      <p:pic>
        <p:nvPicPr>
          <p:cNvPr id="246" name="Google Shape;246;p18"/>
          <p:cNvPicPr preferRelativeResize="0"/>
          <p:nvPr/>
        </p:nvPicPr>
        <p:blipFill>
          <a:blip r:embed="rId5">
            <a:alphaModFix/>
          </a:blip>
          <a:stretch>
            <a:fillRect/>
          </a:stretch>
        </p:blipFill>
        <p:spPr>
          <a:xfrm>
            <a:off x="8072959" y="0"/>
            <a:ext cx="1071041" cy="1046700"/>
          </a:xfrm>
          <a:prstGeom prst="rect">
            <a:avLst/>
          </a:prstGeom>
          <a:noFill/>
          <a:ln>
            <a:noFill/>
          </a:ln>
        </p:spPr>
      </p:pic>
      <p:sp>
        <p:nvSpPr>
          <p:cNvPr id="247" name="Google Shape;247;p18"/>
          <p:cNvSpPr txBox="1"/>
          <p:nvPr>
            <p:ph type="title"/>
          </p:nvPr>
        </p:nvSpPr>
        <p:spPr>
          <a:xfrm>
            <a:off x="976275" y="705313"/>
            <a:ext cx="6559800" cy="54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HACKER LOG</a:t>
            </a:r>
            <a:endParaRPr b="1" sz="3000"/>
          </a:p>
        </p:txBody>
      </p:sp>
      <p:sp>
        <p:nvSpPr>
          <p:cNvPr id="248" name="Google Shape;248;p18"/>
          <p:cNvSpPr txBox="1"/>
          <p:nvPr>
            <p:ph type="title"/>
          </p:nvPr>
        </p:nvSpPr>
        <p:spPr>
          <a:xfrm>
            <a:off x="823850" y="3188913"/>
            <a:ext cx="6559800" cy="54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PROJECT TITLE: TRAPEZIUM</a:t>
            </a:r>
            <a:endParaRPr sz="2400"/>
          </a:p>
        </p:txBody>
      </p:sp>
      <p:sp>
        <p:nvSpPr>
          <p:cNvPr id="249" name="Google Shape;249;p18"/>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2</a:t>
            </a:r>
            <a:endParaRPr b="1" sz="21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9"/>
          <p:cNvSpPr txBox="1"/>
          <p:nvPr>
            <p:ph type="title"/>
          </p:nvPr>
        </p:nvSpPr>
        <p:spPr>
          <a:xfrm>
            <a:off x="1297500" y="653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PROBLEM STATEMENT </a:t>
            </a:r>
            <a:endParaRPr b="1"/>
          </a:p>
        </p:txBody>
      </p:sp>
      <p:sp>
        <p:nvSpPr>
          <p:cNvPr id="256" name="Google Shape;25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200">
                <a:solidFill>
                  <a:srgbClr val="374151"/>
                </a:solidFill>
                <a:highlight>
                  <a:srgbClr val="F7F7F8"/>
                </a:highlight>
                <a:latin typeface="Roboto"/>
                <a:ea typeface="Roboto"/>
                <a:cs typeface="Roboto"/>
                <a:sym typeface="Roboto"/>
              </a:rPr>
              <a:t>To create a beginner friendly NFT market place for tezos blockchain.</a:t>
            </a:r>
            <a:endParaRPr sz="1700"/>
          </a:p>
          <a:p>
            <a:pPr indent="0" lvl="0" marL="457200" rtl="0" algn="l">
              <a:spcBef>
                <a:spcPts val="1600"/>
              </a:spcBef>
              <a:spcAft>
                <a:spcPts val="0"/>
              </a:spcAft>
              <a:buNone/>
            </a:pPr>
            <a:r>
              <a:rPr lang="en-GB" sz="1200">
                <a:solidFill>
                  <a:srgbClr val="374151"/>
                </a:solidFill>
                <a:highlight>
                  <a:srgbClr val="F7F7F8"/>
                </a:highlight>
                <a:latin typeface="Roboto"/>
                <a:ea typeface="Roboto"/>
                <a:cs typeface="Roboto"/>
                <a:sym typeface="Roboto"/>
              </a:rPr>
              <a:t>The lack of a decentralized and transparent platform for buying, selling, and trading NFTs on the Tezos blockchain hinders the growth of the NFT ecosystem and the potential for artists and creators to monetize their work. A secure and user-friendly NFT marketplace is needed to address this problem. Hence, the idea of trapezium appears.</a:t>
            </a:r>
            <a:endParaRPr sz="1200">
              <a:solidFill>
                <a:srgbClr val="374151"/>
              </a:solidFill>
              <a:highlight>
                <a:srgbClr val="F7F7F8"/>
              </a:highlight>
              <a:latin typeface="Roboto"/>
              <a:ea typeface="Roboto"/>
              <a:cs typeface="Roboto"/>
              <a:sym typeface="Roboto"/>
            </a:endParaRPr>
          </a:p>
          <a:p>
            <a:pPr indent="0" lvl="0" marL="0" rtl="0" algn="l">
              <a:spcBef>
                <a:spcPts val="1600"/>
              </a:spcBef>
              <a:spcAft>
                <a:spcPts val="0"/>
              </a:spcAft>
              <a:buNone/>
            </a:pPr>
            <a:r>
              <a:rPr lang="en-GB" sz="1200">
                <a:solidFill>
                  <a:srgbClr val="374151"/>
                </a:solidFill>
                <a:highlight>
                  <a:srgbClr val="F7F7F8"/>
                </a:highlight>
                <a:latin typeface="Roboto"/>
                <a:ea typeface="Roboto"/>
                <a:cs typeface="Roboto"/>
                <a:sym typeface="Roboto"/>
              </a:rPr>
              <a:t>Trapezium offers artists and creators a secure and user-friendly platform to showcase and monetize their work, which is a real-life problem faced by many artists in the traditional art market. Trapezium helps to address issues of data breaches, hacking, and fraudulent activities that are prevalent in centralized marketplaces. By providing a decentralized platform, Trapezium can ensure that transactions are transparent and secure, thereby reducing the risk of fraud and data breaches.</a:t>
            </a:r>
            <a:endParaRPr sz="1200">
              <a:solidFill>
                <a:srgbClr val="374151"/>
              </a:solidFill>
              <a:highlight>
                <a:srgbClr val="F7F7F8"/>
              </a:highlight>
              <a:latin typeface="Roboto"/>
              <a:ea typeface="Roboto"/>
              <a:cs typeface="Roboto"/>
              <a:sym typeface="Roboto"/>
            </a:endParaRPr>
          </a:p>
          <a:p>
            <a:pPr indent="0" lvl="0" marL="457200" rtl="0" algn="l">
              <a:spcBef>
                <a:spcPts val="1500"/>
              </a:spcBef>
              <a:spcAft>
                <a:spcPts val="1600"/>
              </a:spcAft>
              <a:buNone/>
            </a:pPr>
            <a:r>
              <a:t/>
            </a:r>
            <a:endParaRPr sz="1200">
              <a:solidFill>
                <a:srgbClr val="374151"/>
              </a:solidFill>
              <a:highlight>
                <a:srgbClr val="F7F7F8"/>
              </a:highlight>
              <a:latin typeface="Roboto"/>
              <a:ea typeface="Roboto"/>
              <a:cs typeface="Roboto"/>
              <a:sym typeface="Roboto"/>
            </a:endParaRPr>
          </a:p>
        </p:txBody>
      </p:sp>
      <p:pic>
        <p:nvPicPr>
          <p:cNvPr id="257" name="Google Shape;257;p19"/>
          <p:cNvPicPr preferRelativeResize="0"/>
          <p:nvPr/>
        </p:nvPicPr>
        <p:blipFill>
          <a:blip r:embed="rId3">
            <a:alphaModFix/>
          </a:blip>
          <a:stretch>
            <a:fillRect/>
          </a:stretch>
        </p:blipFill>
        <p:spPr>
          <a:xfrm>
            <a:off x="-1" y="-10"/>
            <a:ext cx="2404450" cy="543867"/>
          </a:xfrm>
          <a:prstGeom prst="rect">
            <a:avLst/>
          </a:prstGeom>
          <a:noFill/>
          <a:ln>
            <a:noFill/>
          </a:ln>
        </p:spPr>
      </p:pic>
      <p:pic>
        <p:nvPicPr>
          <p:cNvPr id="258" name="Google Shape;258;p19"/>
          <p:cNvPicPr preferRelativeResize="0"/>
          <p:nvPr/>
        </p:nvPicPr>
        <p:blipFill>
          <a:blip r:embed="rId4">
            <a:alphaModFix/>
          </a:blip>
          <a:stretch>
            <a:fillRect/>
          </a:stretch>
        </p:blipFill>
        <p:spPr>
          <a:xfrm>
            <a:off x="8072959" y="0"/>
            <a:ext cx="1071041" cy="1046700"/>
          </a:xfrm>
          <a:prstGeom prst="rect">
            <a:avLst/>
          </a:prstGeom>
          <a:noFill/>
          <a:ln>
            <a:noFill/>
          </a:ln>
        </p:spPr>
      </p:pic>
      <p:pic>
        <p:nvPicPr>
          <p:cNvPr id="259" name="Google Shape;259;p19"/>
          <p:cNvPicPr preferRelativeResize="0"/>
          <p:nvPr/>
        </p:nvPicPr>
        <p:blipFill>
          <a:blip r:embed="rId5">
            <a:alphaModFix/>
          </a:blip>
          <a:stretch>
            <a:fillRect/>
          </a:stretch>
        </p:blipFill>
        <p:spPr>
          <a:xfrm>
            <a:off x="-8" y="4402550"/>
            <a:ext cx="2211984" cy="717400"/>
          </a:xfrm>
          <a:prstGeom prst="rect">
            <a:avLst/>
          </a:prstGeom>
          <a:noFill/>
          <a:ln>
            <a:noFill/>
          </a:ln>
        </p:spPr>
      </p:pic>
      <p:sp>
        <p:nvSpPr>
          <p:cNvPr id="260" name="Google Shape;260;p19"/>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3</a:t>
            </a:r>
            <a:endParaRPr b="1" sz="21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0"/>
          <p:cNvSpPr txBox="1"/>
          <p:nvPr>
            <p:ph type="title"/>
          </p:nvPr>
        </p:nvSpPr>
        <p:spPr>
          <a:xfrm>
            <a:off x="1297500" y="8295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Your Solution  / Product / Services </a:t>
            </a:r>
            <a:endParaRPr b="1"/>
          </a:p>
        </p:txBody>
      </p:sp>
      <p:sp>
        <p:nvSpPr>
          <p:cNvPr id="267" name="Google Shape;267;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8" name="Google Shape;268;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basic idea was to make a user and beginner friendly platform on tezos blockchain where artists can </a:t>
            </a:r>
            <a:r>
              <a:rPr lang="en-GB">
                <a:solidFill>
                  <a:srgbClr val="FFFFFF"/>
                </a:solidFill>
              </a:rPr>
              <a:t>monetize their art and create NFTs for trading.</a:t>
            </a:r>
            <a:endParaRPr>
              <a:solidFill>
                <a:srgbClr val="FFFFFF"/>
              </a:solidFill>
            </a:endParaRPr>
          </a:p>
        </p:txBody>
      </p:sp>
      <p:sp>
        <p:nvSpPr>
          <p:cNvPr id="269" name="Google Shape;269;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0" name="Google Shape;270;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made a smart contract and deployed it on ghostnet server, we then made functions to connect wallet, generate NFTs and instruction banner for beginners.</a:t>
            </a:r>
            <a:endParaRPr>
              <a:solidFill>
                <a:srgbClr val="FFFFFF"/>
              </a:solidFill>
            </a:endParaRPr>
          </a:p>
        </p:txBody>
      </p:sp>
      <p:sp>
        <p:nvSpPr>
          <p:cNvPr id="271" name="Google Shape;271;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72" name="Google Shape;272;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Users can buy or sell NFTs by connection their wallet, artists can monetize </a:t>
            </a:r>
            <a:r>
              <a:rPr lang="en-GB">
                <a:solidFill>
                  <a:srgbClr val="FFFFFF"/>
                </a:solidFill>
              </a:rPr>
              <a:t>their art.</a:t>
            </a:r>
            <a:endParaRPr>
              <a:solidFill>
                <a:srgbClr val="FFFFFF"/>
              </a:solidFill>
            </a:endParaRPr>
          </a:p>
        </p:txBody>
      </p:sp>
      <p:pic>
        <p:nvPicPr>
          <p:cNvPr id="273" name="Google Shape;273;p20"/>
          <p:cNvPicPr preferRelativeResize="0"/>
          <p:nvPr/>
        </p:nvPicPr>
        <p:blipFill>
          <a:blip r:embed="rId3">
            <a:alphaModFix/>
          </a:blip>
          <a:stretch>
            <a:fillRect/>
          </a:stretch>
        </p:blipFill>
        <p:spPr>
          <a:xfrm>
            <a:off x="-1" y="-10"/>
            <a:ext cx="2404450" cy="543867"/>
          </a:xfrm>
          <a:prstGeom prst="rect">
            <a:avLst/>
          </a:prstGeom>
          <a:noFill/>
          <a:ln>
            <a:noFill/>
          </a:ln>
        </p:spPr>
      </p:pic>
      <p:pic>
        <p:nvPicPr>
          <p:cNvPr id="274" name="Google Shape;274;p20"/>
          <p:cNvPicPr preferRelativeResize="0"/>
          <p:nvPr/>
        </p:nvPicPr>
        <p:blipFill>
          <a:blip r:embed="rId4">
            <a:alphaModFix/>
          </a:blip>
          <a:stretch>
            <a:fillRect/>
          </a:stretch>
        </p:blipFill>
        <p:spPr>
          <a:xfrm>
            <a:off x="8072959" y="0"/>
            <a:ext cx="1071041" cy="1046700"/>
          </a:xfrm>
          <a:prstGeom prst="rect">
            <a:avLst/>
          </a:prstGeom>
          <a:noFill/>
          <a:ln>
            <a:noFill/>
          </a:ln>
        </p:spPr>
      </p:pic>
      <p:pic>
        <p:nvPicPr>
          <p:cNvPr id="275" name="Google Shape;275;p20"/>
          <p:cNvPicPr preferRelativeResize="0"/>
          <p:nvPr/>
        </p:nvPicPr>
        <p:blipFill>
          <a:blip r:embed="rId5">
            <a:alphaModFix/>
          </a:blip>
          <a:stretch>
            <a:fillRect/>
          </a:stretch>
        </p:blipFill>
        <p:spPr>
          <a:xfrm>
            <a:off x="-8" y="4426100"/>
            <a:ext cx="2211984" cy="717400"/>
          </a:xfrm>
          <a:prstGeom prst="rect">
            <a:avLst/>
          </a:prstGeom>
          <a:noFill/>
          <a:ln>
            <a:noFill/>
          </a:ln>
        </p:spPr>
      </p:pic>
      <p:sp>
        <p:nvSpPr>
          <p:cNvPr id="276" name="Google Shape;276;p20"/>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4</a:t>
            </a:r>
            <a:endParaRPr b="1" sz="21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1"/>
          <p:cNvSpPr txBox="1"/>
          <p:nvPr>
            <p:ph type="title"/>
          </p:nvPr>
        </p:nvSpPr>
        <p:spPr>
          <a:xfrm>
            <a:off x="1297500" y="8589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Product Demo</a:t>
            </a:r>
            <a:endParaRPr b="1"/>
          </a:p>
        </p:txBody>
      </p:sp>
      <p:sp>
        <p:nvSpPr>
          <p:cNvPr id="283" name="Google Shape;283;p21"/>
          <p:cNvSpPr txBox="1"/>
          <p:nvPr>
            <p:ph idx="2" type="body"/>
          </p:nvPr>
        </p:nvSpPr>
        <p:spPr>
          <a:xfrm>
            <a:off x="1297500" y="1656775"/>
            <a:ext cx="1991100" cy="27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Live deployed application link –</a:t>
            </a:r>
            <a:endParaRPr>
              <a:latin typeface="Arial"/>
              <a:ea typeface="Arial"/>
              <a:cs typeface="Arial"/>
              <a:sym typeface="Arial"/>
            </a:endParaRPr>
          </a:p>
          <a:p>
            <a:pPr indent="0" lvl="0" marL="0" rtl="0" algn="l">
              <a:spcBef>
                <a:spcPts val="1600"/>
              </a:spcBef>
              <a:spcAft>
                <a:spcPts val="1600"/>
              </a:spcAft>
              <a:buNone/>
            </a:pPr>
            <a:r>
              <a:rPr lang="en-GB" u="sng">
                <a:solidFill>
                  <a:schemeClr val="hlink"/>
                </a:solidFill>
                <a:latin typeface="Arial"/>
                <a:ea typeface="Arial"/>
                <a:cs typeface="Arial"/>
                <a:sym typeface="Arial"/>
                <a:hlinkClick r:id="rId3"/>
              </a:rPr>
              <a:t>https://tezosnftmarketplace.vercel.app/</a:t>
            </a:r>
            <a:endParaRPr>
              <a:latin typeface="Arial"/>
              <a:ea typeface="Arial"/>
              <a:cs typeface="Arial"/>
              <a:sym typeface="Arial"/>
            </a:endParaRPr>
          </a:p>
        </p:txBody>
      </p:sp>
      <p:grpSp>
        <p:nvGrpSpPr>
          <p:cNvPr id="284" name="Google Shape;284;p21"/>
          <p:cNvGrpSpPr/>
          <p:nvPr/>
        </p:nvGrpSpPr>
        <p:grpSpPr>
          <a:xfrm>
            <a:off x="3517188" y="1656777"/>
            <a:ext cx="3462484" cy="2672600"/>
            <a:chOff x="3553042" y="1657806"/>
            <a:chExt cx="3461100" cy="2671532"/>
          </a:xfrm>
        </p:grpSpPr>
        <p:sp>
          <p:nvSpPr>
            <p:cNvPr id="285" name="Google Shape;285;p2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1"/>
          <p:cNvSpPr/>
          <p:nvPr/>
        </p:nvSpPr>
        <p:spPr>
          <a:xfrm flipH="1">
            <a:off x="3569929" y="17149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1"/>
          <p:cNvGrpSpPr/>
          <p:nvPr/>
        </p:nvGrpSpPr>
        <p:grpSpPr>
          <a:xfrm>
            <a:off x="6470900" y="2744576"/>
            <a:ext cx="1122449" cy="1668667"/>
            <a:chOff x="6505573" y="2745170"/>
            <a:chExt cx="1122000" cy="1668000"/>
          </a:xfrm>
        </p:grpSpPr>
        <p:sp>
          <p:nvSpPr>
            <p:cNvPr id="295" name="Google Shape;295;p2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9" name="Google Shape;299;p21"/>
          <p:cNvPicPr preferRelativeResize="0"/>
          <p:nvPr/>
        </p:nvPicPr>
        <p:blipFill rotWithShape="1">
          <a:blip r:embed="rId4">
            <a:alphaModFix/>
          </a:blip>
          <a:srcRect b="16020" l="53168" r="26238" t="53058"/>
          <a:stretch/>
        </p:blipFill>
        <p:spPr>
          <a:xfrm>
            <a:off x="6470381" y="2818527"/>
            <a:ext cx="1122300" cy="1461000"/>
          </a:xfrm>
          <a:prstGeom prst="rect">
            <a:avLst/>
          </a:prstGeom>
          <a:noFill/>
          <a:ln>
            <a:noFill/>
          </a:ln>
        </p:spPr>
      </p:pic>
      <p:sp>
        <p:nvSpPr>
          <p:cNvPr id="300" name="Google Shape;300;p21"/>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1"/>
          <p:cNvGrpSpPr/>
          <p:nvPr/>
        </p:nvGrpSpPr>
        <p:grpSpPr>
          <a:xfrm>
            <a:off x="6080176" y="3375336"/>
            <a:ext cx="570528" cy="1135689"/>
            <a:chOff x="9543736" y="4486132"/>
            <a:chExt cx="570300" cy="1135235"/>
          </a:xfrm>
        </p:grpSpPr>
        <p:sp>
          <p:nvSpPr>
            <p:cNvPr id="302" name="Google Shape;302;p2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6" name="Google Shape;306;p21"/>
          <p:cNvPicPr preferRelativeResize="0"/>
          <p:nvPr/>
        </p:nvPicPr>
        <p:blipFill rotWithShape="1">
          <a:blip r:embed="rId4">
            <a:alphaModFix/>
          </a:blip>
          <a:srcRect b="36733" l="41330" r="47980" t="42211"/>
          <a:stretch/>
        </p:blipFill>
        <p:spPr>
          <a:xfrm>
            <a:off x="6079557" y="3374919"/>
            <a:ext cx="570300" cy="973800"/>
          </a:xfrm>
          <a:prstGeom prst="round2SameRect">
            <a:avLst>
              <a:gd fmla="val 4129" name="adj1"/>
              <a:gd fmla="val 0" name="adj2"/>
            </a:avLst>
          </a:prstGeom>
          <a:noFill/>
          <a:ln>
            <a:noFill/>
          </a:ln>
        </p:spPr>
      </p:pic>
      <p:sp>
        <p:nvSpPr>
          <p:cNvPr id="307" name="Google Shape;307;p21"/>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1"/>
          <p:cNvGrpSpPr/>
          <p:nvPr/>
        </p:nvGrpSpPr>
        <p:grpSpPr>
          <a:xfrm>
            <a:off x="7350028" y="3727561"/>
            <a:ext cx="499100" cy="758547"/>
            <a:chOff x="7384375" y="3728000"/>
            <a:chExt cx="498900" cy="758244"/>
          </a:xfrm>
        </p:grpSpPr>
        <p:sp>
          <p:nvSpPr>
            <p:cNvPr id="309" name="Google Shape;309;p2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1"/>
          <p:cNvGrpSpPr/>
          <p:nvPr/>
        </p:nvGrpSpPr>
        <p:grpSpPr>
          <a:xfrm>
            <a:off x="7350063" y="3857292"/>
            <a:ext cx="523846" cy="507077"/>
            <a:chOff x="7384385" y="3857442"/>
            <a:chExt cx="523637" cy="506874"/>
          </a:xfrm>
        </p:grpSpPr>
        <p:sp>
          <p:nvSpPr>
            <p:cNvPr id="314" name="Google Shape;314;p2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1"/>
            <p:cNvGrpSpPr/>
            <p:nvPr/>
          </p:nvGrpSpPr>
          <p:grpSpPr>
            <a:xfrm>
              <a:off x="7384385" y="3857442"/>
              <a:ext cx="523637" cy="498900"/>
              <a:chOff x="7384385" y="3857442"/>
              <a:chExt cx="523637" cy="498900"/>
            </a:xfrm>
          </p:grpSpPr>
          <p:sp>
            <p:nvSpPr>
              <p:cNvPr id="316" name="Google Shape;316;p2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18" name="Google Shape;318;p21"/>
          <p:cNvPicPr preferRelativeResize="0"/>
          <p:nvPr/>
        </p:nvPicPr>
        <p:blipFill rotWithShape="1">
          <a:blip r:embed="rId4">
            <a:alphaModFix/>
          </a:blip>
          <a:srcRect b="36557" l="48584" r="37425" t="47335"/>
          <a:stretch/>
        </p:blipFill>
        <p:spPr>
          <a:xfrm>
            <a:off x="7379612" y="3888791"/>
            <a:ext cx="438600" cy="437700"/>
          </a:xfrm>
          <a:prstGeom prst="ellipse">
            <a:avLst/>
          </a:prstGeom>
          <a:noFill/>
          <a:ln cap="flat" cmpd="sng" w="9525">
            <a:solidFill>
              <a:srgbClr val="FFFFFF"/>
            </a:solidFill>
            <a:prstDash val="solid"/>
            <a:round/>
            <a:headEnd len="sm" w="sm" type="none"/>
            <a:tailEnd len="sm" w="sm" type="none"/>
          </a:ln>
        </p:spPr>
      </p:pic>
      <p:grpSp>
        <p:nvGrpSpPr>
          <p:cNvPr id="319" name="Google Shape;319;p21"/>
          <p:cNvGrpSpPr/>
          <p:nvPr/>
        </p:nvGrpSpPr>
        <p:grpSpPr>
          <a:xfrm>
            <a:off x="7948338" y="3727561"/>
            <a:ext cx="477502" cy="758547"/>
            <a:chOff x="7982421" y="3727763"/>
            <a:chExt cx="477311" cy="758244"/>
          </a:xfrm>
        </p:grpSpPr>
        <p:sp>
          <p:nvSpPr>
            <p:cNvPr id="320" name="Google Shape;320;p2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8" name="Google Shape;328;p21"/>
          <p:cNvPicPr preferRelativeResize="0"/>
          <p:nvPr/>
        </p:nvPicPr>
        <p:blipFill rotWithShape="1">
          <a:blip r:embed="rId4">
            <a:alphaModFix/>
          </a:blip>
          <a:srcRect b="27092" l="49668" r="37351" t="55915"/>
          <a:stretch/>
        </p:blipFill>
        <p:spPr>
          <a:xfrm>
            <a:off x="7966179" y="3884431"/>
            <a:ext cx="415200" cy="471300"/>
          </a:xfrm>
          <a:prstGeom prst="roundRect">
            <a:avLst>
              <a:gd fmla="val 7794" name="adj"/>
            </a:avLst>
          </a:prstGeom>
          <a:noFill/>
          <a:ln cap="flat" cmpd="sng" w="9525">
            <a:solidFill>
              <a:srgbClr val="FFFFFF"/>
            </a:solidFill>
            <a:prstDash val="solid"/>
            <a:round/>
            <a:headEnd len="sm" w="sm" type="none"/>
            <a:tailEnd len="sm" w="sm" type="none"/>
          </a:ln>
        </p:spPr>
      </p:pic>
      <p:pic>
        <p:nvPicPr>
          <p:cNvPr id="329" name="Google Shape;329;p21"/>
          <p:cNvPicPr preferRelativeResize="0"/>
          <p:nvPr/>
        </p:nvPicPr>
        <p:blipFill>
          <a:blip r:embed="rId5">
            <a:alphaModFix/>
          </a:blip>
          <a:stretch>
            <a:fillRect/>
          </a:stretch>
        </p:blipFill>
        <p:spPr>
          <a:xfrm>
            <a:off x="-1" y="-10"/>
            <a:ext cx="2404450" cy="543867"/>
          </a:xfrm>
          <a:prstGeom prst="rect">
            <a:avLst/>
          </a:prstGeom>
          <a:noFill/>
          <a:ln>
            <a:noFill/>
          </a:ln>
        </p:spPr>
      </p:pic>
      <p:pic>
        <p:nvPicPr>
          <p:cNvPr id="330" name="Google Shape;330;p21"/>
          <p:cNvPicPr preferRelativeResize="0"/>
          <p:nvPr/>
        </p:nvPicPr>
        <p:blipFill>
          <a:blip r:embed="rId6">
            <a:alphaModFix/>
          </a:blip>
          <a:stretch>
            <a:fillRect/>
          </a:stretch>
        </p:blipFill>
        <p:spPr>
          <a:xfrm>
            <a:off x="8072959" y="0"/>
            <a:ext cx="1071041" cy="1046700"/>
          </a:xfrm>
          <a:prstGeom prst="rect">
            <a:avLst/>
          </a:prstGeom>
          <a:noFill/>
          <a:ln>
            <a:noFill/>
          </a:ln>
        </p:spPr>
      </p:pic>
      <p:pic>
        <p:nvPicPr>
          <p:cNvPr id="331" name="Google Shape;331;p21"/>
          <p:cNvPicPr preferRelativeResize="0"/>
          <p:nvPr/>
        </p:nvPicPr>
        <p:blipFill>
          <a:blip r:embed="rId7">
            <a:alphaModFix/>
          </a:blip>
          <a:stretch>
            <a:fillRect/>
          </a:stretch>
        </p:blipFill>
        <p:spPr>
          <a:xfrm>
            <a:off x="-8" y="4426100"/>
            <a:ext cx="2211984" cy="717400"/>
          </a:xfrm>
          <a:prstGeom prst="rect">
            <a:avLst/>
          </a:prstGeom>
          <a:noFill/>
          <a:ln>
            <a:noFill/>
          </a:ln>
        </p:spPr>
      </p:pic>
      <p:sp>
        <p:nvSpPr>
          <p:cNvPr id="332" name="Google Shape;332;p21"/>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5</a:t>
            </a:r>
            <a:endParaRPr b="1" sz="2100">
              <a:latin typeface="Lato"/>
              <a:ea typeface="Lato"/>
              <a:cs typeface="Lato"/>
              <a:sym typeface="Lato"/>
            </a:endParaRPr>
          </a:p>
        </p:txBody>
      </p:sp>
      <p:pic>
        <p:nvPicPr>
          <p:cNvPr id="334" name="Google Shape;334;p21"/>
          <p:cNvPicPr preferRelativeResize="0"/>
          <p:nvPr/>
        </p:nvPicPr>
        <p:blipFill rotWithShape="1">
          <a:blip r:embed="rId8">
            <a:alphaModFix/>
          </a:blip>
          <a:srcRect b="-2230" l="9145" r="17335" t="11197"/>
          <a:stretch/>
        </p:blipFill>
        <p:spPr>
          <a:xfrm>
            <a:off x="3728000" y="1714950"/>
            <a:ext cx="2742220" cy="19100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22"/>
          <p:cNvSpPr txBox="1"/>
          <p:nvPr>
            <p:ph idx="4294967295" type="body"/>
          </p:nvPr>
        </p:nvSpPr>
        <p:spPr>
          <a:xfrm>
            <a:off x="1325700" y="1908725"/>
            <a:ext cx="3246300" cy="2205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GB" sz="2400"/>
              <a:t>Javascirpt</a:t>
            </a:r>
            <a:endParaRPr sz="2400"/>
          </a:p>
          <a:p>
            <a:pPr indent="-381000" lvl="0" marL="457200" rtl="0" algn="l">
              <a:spcBef>
                <a:spcPts val="0"/>
              </a:spcBef>
              <a:spcAft>
                <a:spcPts val="0"/>
              </a:spcAft>
              <a:buSzPts val="2400"/>
              <a:buChar char="➔"/>
            </a:pPr>
            <a:r>
              <a:rPr lang="en-GB" sz="2400"/>
              <a:t>Python </a:t>
            </a:r>
            <a:endParaRPr sz="2400"/>
          </a:p>
          <a:p>
            <a:pPr indent="-381000" lvl="0" marL="457200" rtl="0" algn="l">
              <a:spcBef>
                <a:spcPts val="0"/>
              </a:spcBef>
              <a:spcAft>
                <a:spcPts val="0"/>
              </a:spcAft>
              <a:buSzPts val="2400"/>
              <a:buChar char="➔"/>
            </a:pPr>
            <a:r>
              <a:rPr lang="en-GB" sz="2400"/>
              <a:t>Smartpy</a:t>
            </a:r>
            <a:endParaRPr sz="2400"/>
          </a:p>
          <a:p>
            <a:pPr indent="-381000" lvl="0" marL="457200" rtl="0" algn="l">
              <a:spcBef>
                <a:spcPts val="0"/>
              </a:spcBef>
              <a:spcAft>
                <a:spcPts val="0"/>
              </a:spcAft>
              <a:buSzPts val="2400"/>
              <a:buChar char="➔"/>
            </a:pPr>
            <a:r>
              <a:rPr lang="en-GB" sz="2400"/>
              <a:t>Reactjs</a:t>
            </a:r>
            <a:endParaRPr sz="2400"/>
          </a:p>
          <a:p>
            <a:pPr indent="-381000" lvl="0" marL="457200" rtl="0" algn="l">
              <a:spcBef>
                <a:spcPts val="0"/>
              </a:spcBef>
              <a:spcAft>
                <a:spcPts val="0"/>
              </a:spcAft>
              <a:buSzPts val="2400"/>
              <a:buChar char="➔"/>
            </a:pPr>
            <a:r>
              <a:rPr lang="en-GB" sz="2400"/>
              <a:t>taquitoJS</a:t>
            </a:r>
            <a:endParaRPr sz="2400"/>
          </a:p>
          <a:p>
            <a:pPr indent="-381000" lvl="0" marL="457200" rtl="0" algn="l">
              <a:spcBef>
                <a:spcPts val="0"/>
              </a:spcBef>
              <a:spcAft>
                <a:spcPts val="0"/>
              </a:spcAft>
              <a:buSzPts val="2400"/>
              <a:buChar char="➔"/>
            </a:pPr>
            <a:r>
              <a:rPr lang="en-GB" sz="2400"/>
              <a:t>Pinata API</a:t>
            </a:r>
            <a:endParaRPr sz="2400"/>
          </a:p>
          <a:p>
            <a:pPr indent="-381000" lvl="0" marL="457200" rtl="0" algn="l">
              <a:spcBef>
                <a:spcPts val="0"/>
              </a:spcBef>
              <a:spcAft>
                <a:spcPts val="0"/>
              </a:spcAft>
              <a:buSzPts val="2400"/>
              <a:buChar char="➔"/>
            </a:pPr>
            <a:r>
              <a:t/>
            </a:r>
            <a:endParaRPr sz="2400"/>
          </a:p>
        </p:txBody>
      </p:sp>
      <p:pic>
        <p:nvPicPr>
          <p:cNvPr id="340" name="Google Shape;340;p22"/>
          <p:cNvPicPr preferRelativeResize="0"/>
          <p:nvPr/>
        </p:nvPicPr>
        <p:blipFill>
          <a:blip r:embed="rId3">
            <a:alphaModFix/>
          </a:blip>
          <a:stretch>
            <a:fillRect/>
          </a:stretch>
        </p:blipFill>
        <p:spPr>
          <a:xfrm>
            <a:off x="-1" y="-10"/>
            <a:ext cx="2404450" cy="543867"/>
          </a:xfrm>
          <a:prstGeom prst="rect">
            <a:avLst/>
          </a:prstGeom>
          <a:noFill/>
          <a:ln>
            <a:noFill/>
          </a:ln>
        </p:spPr>
      </p:pic>
      <p:pic>
        <p:nvPicPr>
          <p:cNvPr id="341" name="Google Shape;341;p22"/>
          <p:cNvPicPr preferRelativeResize="0"/>
          <p:nvPr/>
        </p:nvPicPr>
        <p:blipFill>
          <a:blip r:embed="rId4">
            <a:alphaModFix/>
          </a:blip>
          <a:stretch>
            <a:fillRect/>
          </a:stretch>
        </p:blipFill>
        <p:spPr>
          <a:xfrm>
            <a:off x="8072959" y="0"/>
            <a:ext cx="1071041" cy="1046700"/>
          </a:xfrm>
          <a:prstGeom prst="rect">
            <a:avLst/>
          </a:prstGeom>
          <a:noFill/>
          <a:ln>
            <a:noFill/>
          </a:ln>
        </p:spPr>
      </p:pic>
      <p:pic>
        <p:nvPicPr>
          <p:cNvPr id="342" name="Google Shape;342;p22"/>
          <p:cNvPicPr preferRelativeResize="0"/>
          <p:nvPr/>
        </p:nvPicPr>
        <p:blipFill>
          <a:blip r:embed="rId5">
            <a:alphaModFix/>
          </a:blip>
          <a:stretch>
            <a:fillRect/>
          </a:stretch>
        </p:blipFill>
        <p:spPr>
          <a:xfrm>
            <a:off x="-8" y="4426100"/>
            <a:ext cx="2211984" cy="717400"/>
          </a:xfrm>
          <a:prstGeom prst="rect">
            <a:avLst/>
          </a:prstGeom>
          <a:noFill/>
          <a:ln>
            <a:noFill/>
          </a:ln>
        </p:spPr>
      </p:pic>
      <p:sp>
        <p:nvSpPr>
          <p:cNvPr id="343" name="Google Shape;343;p22"/>
          <p:cNvSpPr txBox="1"/>
          <p:nvPr>
            <p:ph type="title"/>
          </p:nvPr>
        </p:nvSpPr>
        <p:spPr>
          <a:xfrm>
            <a:off x="1297500" y="8295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TECHNOLOGIES USED</a:t>
            </a:r>
            <a:endParaRPr b="1"/>
          </a:p>
        </p:txBody>
      </p:sp>
      <p:sp>
        <p:nvSpPr>
          <p:cNvPr id="344" name="Google Shape;344;p22"/>
          <p:cNvSpPr/>
          <p:nvPr/>
        </p:nvSpPr>
        <p:spPr>
          <a:xfrm rot="8099963">
            <a:off x="8189880" y="4543237"/>
            <a:ext cx="1406490" cy="703252"/>
          </a:xfrm>
          <a:prstGeom prst="flowChartExtra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txBox="1"/>
          <p:nvPr/>
        </p:nvSpPr>
        <p:spPr>
          <a:xfrm>
            <a:off x="8718675" y="4550800"/>
            <a:ext cx="348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latin typeface="Lato"/>
                <a:ea typeface="Lato"/>
                <a:cs typeface="Lato"/>
                <a:sym typeface="Lato"/>
              </a:rPr>
              <a:t>6</a:t>
            </a:r>
            <a:endParaRPr b="1" sz="21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